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7" r:id="rId2"/>
    <p:sldId id="258" r:id="rId3"/>
    <p:sldId id="259" r:id="rId4"/>
    <p:sldId id="281" r:id="rId5"/>
    <p:sldId id="261" r:id="rId6"/>
    <p:sldId id="262" r:id="rId7"/>
    <p:sldId id="263" r:id="rId8"/>
    <p:sldId id="264" r:id="rId9"/>
    <p:sldId id="265" r:id="rId10"/>
    <p:sldId id="283" r:id="rId11"/>
    <p:sldId id="266" r:id="rId12"/>
    <p:sldId id="267" r:id="rId13"/>
    <p:sldId id="268" r:id="rId14"/>
    <p:sldId id="269" r:id="rId15"/>
    <p:sldId id="270" r:id="rId16"/>
    <p:sldId id="282" r:id="rId17"/>
    <p:sldId id="275" r:id="rId18"/>
    <p:sldId id="276" r:id="rId19"/>
    <p:sldId id="279" r:id="rId2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Sheet1!$A$50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Sheet1!$B$49:$C$49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Sheet1!$B$50:$C$50</c:f>
              <c:numCache>
                <c:formatCode>General</c:formatCode>
                <c:ptCount val="2"/>
                <c:pt idx="0">
                  <c:v>76</c:v>
                </c:pt>
                <c:pt idx="1">
                  <c:v>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DF-446D-A924-D60CDEA1DD56}"/>
            </c:ext>
          </c:extLst>
        </c:ser>
        <c:ser>
          <c:idx val="1"/>
          <c:order val="1"/>
          <c:tx>
            <c:strRef>
              <c:f>Sheet1!$A$51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Sheet1!$B$49:$C$49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Sheet1!$B$51:$C$51</c:f>
              <c:numCache>
                <c:formatCode>General</c:formatCode>
                <c:ptCount val="2"/>
                <c:pt idx="0">
                  <c:v>30</c:v>
                </c:pt>
                <c:pt idx="1">
                  <c:v>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DF-446D-A924-D60CDEA1DD56}"/>
            </c:ext>
          </c:extLst>
        </c:ser>
        <c:dLbls>
          <c:showVal val="1"/>
        </c:dLbls>
        <c:gapWidth val="219"/>
        <c:overlap val="-27"/>
        <c:axId val="104346752"/>
        <c:axId val="104348288"/>
      </c:barChart>
      <c:catAx>
        <c:axId val="1043467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48288"/>
        <c:crosses val="autoZero"/>
        <c:auto val="1"/>
        <c:lblAlgn val="ctr"/>
        <c:lblOffset val="100"/>
      </c:catAx>
      <c:valAx>
        <c:axId val="104348288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Number of Cases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46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719975343991118"/>
          <c:y val="0.13390839501504836"/>
          <c:w val="0.34767820664632459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Sheet1!$A$33</c:f>
              <c:strCache>
                <c:ptCount val="1"/>
                <c:pt idx="0">
                  <c:v>Refugee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Sheet1!$B$32:$C$32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Sheet1!$B$33:$C$33</c:f>
              <c:numCache>
                <c:formatCode>General</c:formatCode>
                <c:ptCount val="2"/>
                <c:pt idx="0">
                  <c:v>109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61-4AC8-A308-52ACBF7BD68D}"/>
            </c:ext>
          </c:extLst>
        </c:ser>
        <c:ser>
          <c:idx val="1"/>
          <c:order val="1"/>
          <c:tx>
            <c:strRef>
              <c:f>Sheet1!$A$34</c:f>
              <c:strCache>
                <c:ptCount val="1"/>
                <c:pt idx="0">
                  <c:v>Immigrant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Sheet1!$B$32:$C$32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Sheet1!$B$34:$C$34</c:f>
              <c:numCache>
                <c:formatCode>General</c:formatCode>
                <c:ptCount val="2"/>
                <c:pt idx="0">
                  <c:v>17</c:v>
                </c:pt>
                <c:pt idx="1">
                  <c:v>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61-4AC8-A308-52ACBF7BD68D}"/>
            </c:ext>
          </c:extLst>
        </c:ser>
        <c:dLbls>
          <c:showVal val="1"/>
        </c:dLbls>
        <c:gapWidth val="219"/>
        <c:overlap val="-27"/>
        <c:axId val="104395904"/>
        <c:axId val="104397440"/>
      </c:barChart>
      <c:catAx>
        <c:axId val="10439590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97440"/>
        <c:crosses val="autoZero"/>
        <c:auto val="1"/>
        <c:lblAlgn val="ctr"/>
        <c:lblOffset val="100"/>
      </c:catAx>
      <c:valAx>
        <c:axId val="10439744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</a:t>
                </a:r>
                <a:r>
                  <a:rPr lang="en-US" sz="1600" baseline="0"/>
                  <a:t> of Cases</a:t>
                </a:r>
                <a:endParaRPr lang="en-US" sz="1600"/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395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396667807828377"/>
          <c:y val="6.9472439734573774E-2"/>
          <c:w val="0.29317760279965016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Sheet1!$B$63:$B$64</c:f>
              <c:strCache>
                <c:ptCount val="2"/>
                <c:pt idx="0">
                  <c:v>Culture Shock</c:v>
                </c:pt>
                <c:pt idx="1">
                  <c:v>Yes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Sheet1!$A$65:$A$66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Sheet1!$B$65:$B$66</c:f>
              <c:numCache>
                <c:formatCode>General</c:formatCode>
                <c:ptCount val="2"/>
                <c:pt idx="0">
                  <c:v>82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222-4FD2-9077-76CBF13E763B}"/>
            </c:ext>
          </c:extLst>
        </c:ser>
        <c:ser>
          <c:idx val="1"/>
          <c:order val="1"/>
          <c:tx>
            <c:strRef>
              <c:f>Sheet1!$C$63:$C$64</c:f>
              <c:strCache>
                <c:ptCount val="2"/>
                <c:pt idx="0">
                  <c:v>Culture Shock</c:v>
                </c:pt>
                <c:pt idx="1">
                  <c:v>No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Sheet1!$A$65:$A$66</c:f>
              <c:strCache>
                <c:ptCount val="2"/>
                <c:pt idx="0">
                  <c:v>PTSD</c:v>
                </c:pt>
                <c:pt idx="1">
                  <c:v>no PTSD</c:v>
                </c:pt>
              </c:strCache>
            </c:strRef>
          </c:cat>
          <c:val>
            <c:numRef>
              <c:f>Sheet1!$C$65:$C$66</c:f>
              <c:numCache>
                <c:formatCode>General</c:formatCode>
                <c:ptCount val="2"/>
                <c:pt idx="0">
                  <c:v>38</c:v>
                </c:pt>
                <c:pt idx="1">
                  <c:v>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22-4FD2-9077-76CBF13E763B}"/>
            </c:ext>
          </c:extLst>
        </c:ser>
        <c:dLbls>
          <c:showVal val="1"/>
        </c:dLbls>
        <c:gapWidth val="219"/>
        <c:overlap val="-27"/>
        <c:axId val="107209856"/>
        <c:axId val="107211392"/>
      </c:barChart>
      <c:catAx>
        <c:axId val="1072098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11392"/>
        <c:crosses val="autoZero"/>
        <c:auto val="1"/>
        <c:lblAlgn val="ctr"/>
        <c:lblOffset val="100"/>
      </c:catAx>
      <c:valAx>
        <c:axId val="107211392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Number</a:t>
                </a:r>
                <a:r>
                  <a:rPr lang="en-US" sz="1600" baseline="0" dirty="0" smtClean="0"/>
                  <a:t> of Cases</a:t>
                </a:r>
                <a:endParaRPr lang="en-US" sz="1600" dirty="0"/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0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702712160979884"/>
          <c:y val="8.8541119860017448E-2"/>
          <c:w val="0.56093800087125911"/>
          <c:h val="7.812554680664918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Sheet1!$A$10</c:f>
              <c:strCache>
                <c:ptCount val="1"/>
                <c:pt idx="0">
                  <c:v>Culture Shock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Sheet1!$B$9:$C$9</c:f>
              <c:strCache>
                <c:ptCount val="2"/>
                <c:pt idx="0">
                  <c:v>Refugee</c:v>
                </c:pt>
                <c:pt idx="1">
                  <c:v>Immigrant</c:v>
                </c:pt>
              </c:strCache>
            </c:strRef>
          </c:cat>
          <c:val>
            <c:numRef>
              <c:f>Sheet1!$B$10:$C$10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79D-4AAC-9506-AC9C053F3B1C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No Culture Shock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Sheet1!$B$9:$C$9</c:f>
              <c:strCache>
                <c:ptCount val="2"/>
                <c:pt idx="0">
                  <c:v>Refugee</c:v>
                </c:pt>
                <c:pt idx="1">
                  <c:v>Immigrant</c:v>
                </c:pt>
              </c:strCache>
            </c:strRef>
          </c:cat>
          <c:val>
            <c:numRef>
              <c:f>Sheet1!$B$11:$C$11</c:f>
              <c:numCache>
                <c:formatCode>General</c:formatCode>
                <c:ptCount val="2"/>
                <c:pt idx="0">
                  <c:v>50</c:v>
                </c:pt>
                <c:pt idx="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79D-4AAC-9506-AC9C053F3B1C}"/>
            </c:ext>
          </c:extLst>
        </c:ser>
        <c:dLbls>
          <c:showVal val="1"/>
        </c:dLbls>
        <c:gapWidth val="219"/>
        <c:overlap val="-27"/>
        <c:axId val="107275392"/>
        <c:axId val="107276928"/>
      </c:barChart>
      <c:catAx>
        <c:axId val="10727539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76928"/>
        <c:crosses val="autoZero"/>
        <c:auto val="1"/>
        <c:lblAlgn val="ctr"/>
        <c:lblOffset val="100"/>
      </c:catAx>
      <c:valAx>
        <c:axId val="107276928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Number</a:t>
                </a:r>
                <a:r>
                  <a:rPr lang="en-US" sz="1600" baseline="0" dirty="0" smtClean="0"/>
                  <a:t> of Cases</a:t>
                </a:r>
                <a:endParaRPr lang="en-US" sz="1600" dirty="0"/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7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697008472121526"/>
          <c:y val="4.7857541039321806E-2"/>
          <c:w val="0.58562625677624969"/>
          <c:h val="7.5628098571011951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Sheet1!$B$33</c:f>
              <c:strCache>
                <c:ptCount val="1"/>
                <c:pt idx="0">
                  <c:v>Experienced </c:v>
                </c:pt>
              </c:strCache>
            </c:strRef>
          </c:tx>
          <c:spPr>
            <a:solidFill>
              <a:schemeClr val="accent3">
                <a:shade val="76000"/>
              </a:schemeClr>
            </a:solidFill>
            <a:ln>
              <a:noFill/>
            </a:ln>
            <a:effectLst/>
          </c:spPr>
          <c:cat>
            <c:strRef>
              <c:f>Sheet1!$A$34:$A$49</c:f>
              <c:strCache>
                <c:ptCount val="16"/>
                <c:pt idx="0">
                  <c:v>Natural Disaster</c:v>
                </c:pt>
                <c:pt idx="1">
                  <c:v>Fire/Explosion</c:v>
                </c:pt>
                <c:pt idx="2">
                  <c:v>Transport Accidence</c:v>
                </c:pt>
                <c:pt idx="3">
                  <c:v>Serious accident work/home</c:v>
                </c:pt>
                <c:pt idx="4">
                  <c:v>Exposure to toxic substances</c:v>
                </c:pt>
                <c:pt idx="5">
                  <c:v>Assault with a weapon</c:v>
                </c:pt>
                <c:pt idx="6">
                  <c:v>Phsyical Assault</c:v>
                </c:pt>
                <c:pt idx="7">
                  <c:v>Sexual Assault</c:v>
                </c:pt>
                <c:pt idx="8">
                  <c:v>Unwanted Sexual experience</c:v>
                </c:pt>
                <c:pt idx="9">
                  <c:v>Combat/war zone</c:v>
                </c:pt>
                <c:pt idx="10">
                  <c:v>Captivity</c:v>
                </c:pt>
                <c:pt idx="11">
                  <c:v>Life Threaning Injury</c:v>
                </c:pt>
                <c:pt idx="12">
                  <c:v>Severe Human Suffering</c:v>
                </c:pt>
                <c:pt idx="13">
                  <c:v>Sudden Violent Death</c:v>
                </c:pt>
                <c:pt idx="14">
                  <c:v>Sudden Accidental Death</c:v>
                </c:pt>
                <c:pt idx="15">
                  <c:v>Serious Injury/Harm You Caused</c:v>
                </c:pt>
              </c:strCache>
            </c:strRef>
          </c:cat>
          <c:val>
            <c:numRef>
              <c:f>Sheet1!$B$34:$B$49</c:f>
              <c:numCache>
                <c:formatCode>General</c:formatCode>
                <c:ptCount val="16"/>
                <c:pt idx="0">
                  <c:v>51</c:v>
                </c:pt>
                <c:pt idx="1">
                  <c:v>48</c:v>
                </c:pt>
                <c:pt idx="2">
                  <c:v>57</c:v>
                </c:pt>
                <c:pt idx="3">
                  <c:v>43</c:v>
                </c:pt>
                <c:pt idx="4">
                  <c:v>32</c:v>
                </c:pt>
                <c:pt idx="5">
                  <c:v>74</c:v>
                </c:pt>
                <c:pt idx="6">
                  <c:v>82</c:v>
                </c:pt>
                <c:pt idx="7">
                  <c:v>39</c:v>
                </c:pt>
                <c:pt idx="8">
                  <c:v>46</c:v>
                </c:pt>
                <c:pt idx="9">
                  <c:v>96</c:v>
                </c:pt>
                <c:pt idx="10">
                  <c:v>66</c:v>
                </c:pt>
                <c:pt idx="11">
                  <c:v>68</c:v>
                </c:pt>
                <c:pt idx="12">
                  <c:v>76</c:v>
                </c:pt>
                <c:pt idx="13">
                  <c:v>73</c:v>
                </c:pt>
                <c:pt idx="14">
                  <c:v>70</c:v>
                </c:pt>
                <c:pt idx="15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A9-4299-9087-7B3AB2D34BA9}"/>
            </c:ext>
          </c:extLst>
        </c:ser>
        <c:ser>
          <c:idx val="1"/>
          <c:order val="1"/>
          <c:tx>
            <c:strRef>
              <c:f>Sheet1!$C$33</c:f>
              <c:strCache>
                <c:ptCount val="1"/>
                <c:pt idx="0">
                  <c:v>Witnessed</c:v>
                </c:pt>
              </c:strCache>
            </c:strRef>
          </c:tx>
          <c:spPr>
            <a:solidFill>
              <a:schemeClr val="accent3">
                <a:tint val="77000"/>
              </a:schemeClr>
            </a:solidFill>
            <a:ln>
              <a:noFill/>
            </a:ln>
            <a:effectLst/>
          </c:spPr>
          <c:cat>
            <c:strRef>
              <c:f>Sheet1!$A$34:$A$49</c:f>
              <c:strCache>
                <c:ptCount val="16"/>
                <c:pt idx="0">
                  <c:v>Natural Disaster</c:v>
                </c:pt>
                <c:pt idx="1">
                  <c:v>Fire/Explosion</c:v>
                </c:pt>
                <c:pt idx="2">
                  <c:v>Transport Accidence</c:v>
                </c:pt>
                <c:pt idx="3">
                  <c:v>Serious accident work/home</c:v>
                </c:pt>
                <c:pt idx="4">
                  <c:v>Exposure to toxic substances</c:v>
                </c:pt>
                <c:pt idx="5">
                  <c:v>Assault with a weapon</c:v>
                </c:pt>
                <c:pt idx="6">
                  <c:v>Phsyical Assault</c:v>
                </c:pt>
                <c:pt idx="7">
                  <c:v>Sexual Assault</c:v>
                </c:pt>
                <c:pt idx="8">
                  <c:v>Unwanted Sexual experience</c:v>
                </c:pt>
                <c:pt idx="9">
                  <c:v>Combat/war zone</c:v>
                </c:pt>
                <c:pt idx="10">
                  <c:v>Captivity</c:v>
                </c:pt>
                <c:pt idx="11">
                  <c:v>Life Threaning Injury</c:v>
                </c:pt>
                <c:pt idx="12">
                  <c:v>Severe Human Suffering</c:v>
                </c:pt>
                <c:pt idx="13">
                  <c:v>Sudden Violent Death</c:v>
                </c:pt>
                <c:pt idx="14">
                  <c:v>Sudden Accidental Death</c:v>
                </c:pt>
                <c:pt idx="15">
                  <c:v>Serious Injury/Harm You Caused</c:v>
                </c:pt>
              </c:strCache>
            </c:strRef>
          </c:cat>
          <c:val>
            <c:numRef>
              <c:f>Sheet1!$C$34:$C$49</c:f>
              <c:numCache>
                <c:formatCode>General</c:formatCode>
                <c:ptCount val="16"/>
                <c:pt idx="0">
                  <c:v>29</c:v>
                </c:pt>
                <c:pt idx="1">
                  <c:v>42</c:v>
                </c:pt>
                <c:pt idx="2">
                  <c:v>29</c:v>
                </c:pt>
                <c:pt idx="3">
                  <c:v>37</c:v>
                </c:pt>
                <c:pt idx="4">
                  <c:v>38</c:v>
                </c:pt>
                <c:pt idx="5">
                  <c:v>25</c:v>
                </c:pt>
                <c:pt idx="6">
                  <c:v>27</c:v>
                </c:pt>
                <c:pt idx="7">
                  <c:v>45</c:v>
                </c:pt>
                <c:pt idx="8">
                  <c:v>36</c:v>
                </c:pt>
                <c:pt idx="9">
                  <c:v>12</c:v>
                </c:pt>
                <c:pt idx="10">
                  <c:v>21</c:v>
                </c:pt>
                <c:pt idx="11">
                  <c:v>29</c:v>
                </c:pt>
                <c:pt idx="12">
                  <c:v>19</c:v>
                </c:pt>
                <c:pt idx="13">
                  <c:v>29</c:v>
                </c:pt>
                <c:pt idx="14">
                  <c:v>28</c:v>
                </c:pt>
                <c:pt idx="1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A9-4299-9087-7B3AB2D34BA9}"/>
            </c:ext>
          </c:extLst>
        </c:ser>
        <c:dLbls/>
        <c:gapWidth val="219"/>
        <c:overlap val="-27"/>
        <c:axId val="107332736"/>
        <c:axId val="107334272"/>
      </c:barChart>
      <c:catAx>
        <c:axId val="10733273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34272"/>
        <c:crosses val="autoZero"/>
        <c:auto val="1"/>
        <c:lblAlgn val="ctr"/>
        <c:lblOffset val="100"/>
      </c:catAx>
      <c:valAx>
        <c:axId val="1073342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Number of Cases</a:t>
                </a:r>
                <a:endParaRPr lang="en-US" sz="1600" dirty="0"/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332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8438662733792146"/>
          <c:y val="4.8063717908464414E-2"/>
          <c:w val="0.36186287143107754"/>
          <c:h val="3.8534942938610046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CA"/>
  <c:style val="5"/>
  <c:chart>
    <c:autoTitleDeleted val="1"/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Physical Assault</c:v>
                </c:pt>
                <c:pt idx="1">
                  <c:v>Being Held Captive</c:v>
                </c:pt>
                <c:pt idx="2">
                  <c:v>Experincing a Life Threatning Injury</c:v>
                </c:pt>
                <c:pt idx="3">
                  <c:v>Exposure to Combat/War zone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74</c:v>
                </c:pt>
                <c:pt idx="1">
                  <c:v>66</c:v>
                </c:pt>
                <c:pt idx="2">
                  <c:v>68</c:v>
                </c:pt>
                <c:pt idx="3">
                  <c:v>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1E7-40B2-8F0C-A1F9CB8537E2}"/>
            </c:ext>
          </c:extLst>
        </c:ser>
        <c:dLbls>
          <c:showVal val="1"/>
        </c:dLbls>
        <c:gapWidth val="219"/>
        <c:overlap val="-27"/>
        <c:axId val="107498880"/>
        <c:axId val="107508864"/>
      </c:barChart>
      <c:catAx>
        <c:axId val="107498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508864"/>
        <c:crosses val="autoZero"/>
        <c:auto val="1"/>
        <c:lblAlgn val="ctr"/>
        <c:lblOffset val="100"/>
      </c:catAx>
      <c:valAx>
        <c:axId val="107508864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Cases</a:t>
                </a:r>
              </a:p>
            </c:rich>
          </c:tx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9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5045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984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1974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93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3647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32946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36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0404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2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6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32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024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01BC93-B6C1-4398-B054-A8958A69BBE1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B0187B1-2CEA-4208-8B5E-4EA7BF813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00200" y="1495099"/>
            <a:ext cx="8839200" cy="2743199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latin typeface="Cambria" panose="02040503050406030204"/>
              </a:rPr>
              <a:t>Incidence of Post-Traumatic Stress Disorder in the Rural Southern Alberta Immigrant Population with a Focus on Brooks and County of Newell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00200" y="4322619"/>
            <a:ext cx="9110546" cy="2209801"/>
          </a:xfrm>
        </p:spPr>
        <p:txBody>
          <a:bodyPr>
            <a:normAutofit/>
          </a:bodyPr>
          <a:lstStyle/>
          <a:p>
            <a:r>
              <a:rPr lang="en-US" sz="2000" dirty="0"/>
              <a:t>Presented by Elizabeth Pennefather-O’Brien, PhD.</a:t>
            </a:r>
          </a:p>
          <a:p>
            <a:endParaRPr lang="en-US" sz="1800" dirty="0"/>
          </a:p>
          <a:p>
            <a:r>
              <a:rPr lang="en-US" sz="1800" dirty="0"/>
              <a:t>With contributions from:  Dr. Nicole Burnett (MHC), Dr. </a:t>
            </a:r>
            <a:r>
              <a:rPr lang="en-US" sz="1800" dirty="0" err="1"/>
              <a:t>Faustin</a:t>
            </a:r>
            <a:r>
              <a:rPr lang="en-US" sz="1800" dirty="0"/>
              <a:t> Kadima, Ahmed </a:t>
            </a:r>
            <a:r>
              <a:rPr lang="en-US" sz="1800" dirty="0" err="1"/>
              <a:t>Kassem</a:t>
            </a:r>
            <a:r>
              <a:rPr lang="en-US" sz="1800" dirty="0"/>
              <a:t> (Global Village), Donna Wood (</a:t>
            </a:r>
            <a:r>
              <a:rPr lang="en-US" sz="1800" dirty="0" err="1"/>
              <a:t>UofC</a:t>
            </a:r>
            <a:r>
              <a:rPr lang="en-US" sz="1800" dirty="0"/>
              <a:t>), and Dr. Elizabeth Pennefather-O’Brien (MHC)  </a:t>
            </a:r>
          </a:p>
          <a:p>
            <a:r>
              <a:rPr lang="en-US" sz="1800" dirty="0"/>
              <a:t>Collaboration among:  Global Village, Dr. Kadima, and Medicine Hat College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9400" y="285617"/>
            <a:ext cx="743776" cy="7437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83176" y="362634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Global Village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3506" y="146413"/>
            <a:ext cx="2348516" cy="1024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646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66" y="133004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Demographics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366" y="980902"/>
            <a:ext cx="11674212" cy="560277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25 countries represented</a:t>
            </a:r>
          </a:p>
          <a:p>
            <a:pPr lvl="1"/>
            <a:r>
              <a:rPr lang="en-US" sz="2600" dirty="0" smtClean="0"/>
              <a:t>PTSD incidence highest among those from:</a:t>
            </a:r>
          </a:p>
          <a:p>
            <a:pPr lvl="2"/>
            <a:r>
              <a:rPr lang="en-US" sz="2600" dirty="0" smtClean="0"/>
              <a:t>Sudan</a:t>
            </a:r>
          </a:p>
          <a:p>
            <a:pPr lvl="2"/>
            <a:r>
              <a:rPr lang="en-US" sz="2600" dirty="0" smtClean="0"/>
              <a:t>South Sudan</a:t>
            </a:r>
          </a:p>
          <a:p>
            <a:pPr lvl="2"/>
            <a:r>
              <a:rPr lang="en-US" sz="2600" dirty="0" smtClean="0"/>
              <a:t>Somalia</a:t>
            </a:r>
          </a:p>
          <a:p>
            <a:pPr lvl="2"/>
            <a:r>
              <a:rPr lang="en-US" sz="2600" dirty="0" smtClean="0"/>
              <a:t>Syria</a:t>
            </a:r>
          </a:p>
          <a:p>
            <a:pPr lvl="2"/>
            <a:r>
              <a:rPr lang="en-US" sz="2600" dirty="0" smtClean="0"/>
              <a:t>Kenya</a:t>
            </a:r>
          </a:p>
          <a:p>
            <a:pPr lvl="2"/>
            <a:r>
              <a:rPr lang="en-US" sz="2600" dirty="0" smtClean="0"/>
              <a:t>Ethiopia</a:t>
            </a:r>
          </a:p>
          <a:p>
            <a:pPr lvl="2"/>
            <a:r>
              <a:rPr lang="en-US" sz="2600" dirty="0" smtClean="0"/>
              <a:t>Nigeria 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6740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2343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PTSD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458" y="6297597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Figure 1: </a:t>
            </a:r>
            <a:r>
              <a:rPr lang="en-US" dirty="0"/>
              <a:t>PTSD rates by gender. Presence of PTSD assessed by the PCL-5 Checklist </a:t>
            </a:r>
            <a:endParaRPr lang="en-US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78037249"/>
              </p:ext>
            </p:extLst>
          </p:nvPr>
        </p:nvGraphicFramePr>
        <p:xfrm>
          <a:off x="2459180" y="1946135"/>
          <a:ext cx="6442224" cy="4463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" y="1025507"/>
            <a:ext cx="9591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PTSD </a:t>
            </a:r>
            <a:r>
              <a:rPr lang="en-US" sz="2800" dirty="0"/>
              <a:t>was present in significantly more men than women </a:t>
            </a:r>
          </a:p>
        </p:txBody>
      </p:sp>
    </p:spTree>
    <p:extLst>
      <p:ext uri="{BB962C8B-B14F-4D97-AF65-F5344CB8AC3E}">
        <p14:creationId xmlns:p14="http://schemas.microsoft.com/office/powerpoint/2010/main" xmlns="" val="3163205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465" y="151122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PTSD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465" y="6234079"/>
            <a:ext cx="1106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Figure 2: </a:t>
            </a:r>
            <a:r>
              <a:rPr lang="en-US" dirty="0"/>
              <a:t>PTSD rates by Refugee Status. Presence of PTSD assessed by the PCL-5 Checklist </a:t>
            </a:r>
            <a:endParaRPr lang="en-US" i="1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5494775"/>
              </p:ext>
            </p:extLst>
          </p:nvPr>
        </p:nvGraphicFramePr>
        <p:xfrm>
          <a:off x="2080727" y="1685407"/>
          <a:ext cx="6988628" cy="45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9465" y="1054465"/>
            <a:ext cx="8861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PTSD was present in more Refugees vs. non-Refugees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2313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372" y="146271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Culture shock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1073021"/>
            <a:ext cx="11392678" cy="5523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Presence of Culture Shock is greater in those with PTSD</a:t>
            </a:r>
            <a:endParaRPr lang="en-US" sz="28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5371157"/>
              </p:ext>
            </p:extLst>
          </p:nvPr>
        </p:nvGraphicFramePr>
        <p:xfrm>
          <a:off x="2331236" y="1773639"/>
          <a:ext cx="6906070" cy="4295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26571" y="6227411"/>
            <a:ext cx="115979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Figure </a:t>
            </a:r>
            <a:r>
              <a:rPr lang="en-US" i="1" dirty="0" smtClean="0"/>
              <a:t>3:</a:t>
            </a:r>
            <a:r>
              <a:rPr lang="en-US" dirty="0" smtClean="0"/>
              <a:t>  Total number of cases of Culture </a:t>
            </a:r>
            <a:r>
              <a:rPr lang="en-US" dirty="0"/>
              <a:t>S</a:t>
            </a:r>
            <a:r>
              <a:rPr lang="en-US" dirty="0" smtClean="0"/>
              <a:t>hock by PTSD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5052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592" y="169506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Culture Shock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011" y="1017038"/>
            <a:ext cx="11557519" cy="5131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presence of Culture Shock was </a:t>
            </a:r>
            <a:r>
              <a:rPr lang="en-US" sz="2800" dirty="0" smtClean="0"/>
              <a:t>greater among Refugees</a:t>
            </a:r>
            <a:endParaRPr lang="en-US" sz="28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7849805"/>
              </p:ext>
            </p:extLst>
          </p:nvPr>
        </p:nvGraphicFramePr>
        <p:xfrm>
          <a:off x="2680995" y="1954763"/>
          <a:ext cx="6052458" cy="419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4948" y="6290063"/>
            <a:ext cx="1106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Figure </a:t>
            </a:r>
            <a:r>
              <a:rPr lang="en-US" i="1" dirty="0" smtClean="0"/>
              <a:t>4: </a:t>
            </a:r>
            <a:r>
              <a:rPr lang="en-US" dirty="0" smtClean="0"/>
              <a:t>Incidence of Culture shock by Refugee Status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788455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2833" y="178837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Exposure to Trauma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04338200"/>
              </p:ext>
            </p:extLst>
          </p:nvPr>
        </p:nvGraphicFramePr>
        <p:xfrm>
          <a:off x="326571" y="1091681"/>
          <a:ext cx="11402008" cy="5169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4948" y="6290063"/>
            <a:ext cx="11064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Figure 5</a:t>
            </a:r>
            <a:r>
              <a:rPr lang="en-US" i="1" dirty="0" smtClean="0"/>
              <a:t>: </a:t>
            </a:r>
            <a:r>
              <a:rPr lang="en-US" dirty="0" smtClean="0"/>
              <a:t>Incidence of Directly Experiencing, or, Witnessing a Traumatic Event as measured by the LEC-5 Checklist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51359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2833" y="178837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Exposure to Trauma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26571" y="1026368"/>
            <a:ext cx="4329405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PTSD was significantly predicted by </a:t>
            </a:r>
            <a:r>
              <a:rPr lang="en-US" sz="2800" i="1" dirty="0" smtClean="0"/>
              <a:t>experiencing </a:t>
            </a:r>
            <a:r>
              <a:rPr lang="en-US" sz="2800" dirty="0" smtClean="0"/>
              <a:t>the following traumatic events:</a:t>
            </a:r>
          </a:p>
          <a:p>
            <a:pPr marL="228600" lvl="1" indent="0">
              <a:buNone/>
            </a:pPr>
            <a:r>
              <a:rPr lang="en-US" sz="2800" dirty="0" smtClean="0"/>
              <a:t>1. Physical assault</a:t>
            </a:r>
          </a:p>
          <a:p>
            <a:pPr marL="228600" lvl="1" indent="0">
              <a:buNone/>
            </a:pPr>
            <a:r>
              <a:rPr lang="en-US" sz="2800" dirty="0" smtClean="0"/>
              <a:t>2. Being held captive</a:t>
            </a:r>
          </a:p>
          <a:p>
            <a:pPr marL="228600" lvl="1" indent="0">
              <a:buNone/>
            </a:pPr>
            <a:r>
              <a:rPr lang="en-US" sz="2800" dirty="0" smtClean="0"/>
              <a:t>3. Life threatening injury</a:t>
            </a:r>
          </a:p>
          <a:p>
            <a:pPr marL="228600" lvl="1" indent="0">
              <a:buNone/>
            </a:pPr>
            <a:r>
              <a:rPr lang="en-US" sz="2800" dirty="0" smtClean="0"/>
              <a:t>4. Combat/war zone</a:t>
            </a:r>
            <a:endParaRPr lang="en-US" sz="28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1093620320"/>
              </p:ext>
            </p:extLst>
          </p:nvPr>
        </p:nvGraphicFramePr>
        <p:xfrm>
          <a:off x="4777274" y="1017038"/>
          <a:ext cx="7053942" cy="5327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73000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037" y="214605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Conclusions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666" y="1145146"/>
            <a:ext cx="11102309" cy="51810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63% of sample collected display PTSD symptoms</a:t>
            </a:r>
          </a:p>
          <a:p>
            <a:endParaRPr lang="en-US" sz="2800" dirty="0"/>
          </a:p>
          <a:p>
            <a:r>
              <a:rPr lang="en-US" sz="2800" dirty="0" smtClean="0"/>
              <a:t>60% of sample collected are Refugees</a:t>
            </a:r>
          </a:p>
          <a:p>
            <a:endParaRPr lang="en-US" sz="2800" dirty="0"/>
          </a:p>
          <a:p>
            <a:r>
              <a:rPr lang="en-US" sz="2800" dirty="0" smtClean="0"/>
              <a:t>53% of sample collected display symptoms of Culture Shock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66327" y="4945225"/>
            <a:ext cx="983711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37% of the City of </a:t>
            </a:r>
            <a:r>
              <a:rPr lang="en-US" sz="2800" dirty="0" smtClean="0"/>
              <a:t>Brooks population represents </a:t>
            </a:r>
            <a:r>
              <a:rPr lang="en-US" sz="2800" dirty="0"/>
              <a:t>a visible minority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683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430" y="212333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241" y="1110344"/>
            <a:ext cx="11756571" cy="5383762"/>
          </a:xfrm>
        </p:spPr>
        <p:txBody>
          <a:bodyPr>
            <a:normAutofit/>
          </a:bodyPr>
          <a:lstStyle/>
          <a:p>
            <a:r>
              <a:rPr lang="en-US" sz="2800" dirty="0"/>
              <a:t>Newcomers’ Wellness Centre for </a:t>
            </a:r>
            <a:r>
              <a:rPr lang="en-US" sz="2800" dirty="0" smtClean="0"/>
              <a:t>immigrants</a:t>
            </a:r>
          </a:p>
          <a:p>
            <a:endParaRPr lang="en-US" sz="2800" dirty="0"/>
          </a:p>
          <a:p>
            <a:r>
              <a:rPr lang="en-US" sz="2800" dirty="0"/>
              <a:t>Education both from local and immigrant population</a:t>
            </a:r>
          </a:p>
          <a:p>
            <a:pPr lvl="1"/>
            <a:r>
              <a:rPr lang="en-US" sz="2800" dirty="0"/>
              <a:t>College involvement </a:t>
            </a:r>
            <a:endParaRPr lang="en-US" sz="2800" dirty="0" smtClean="0"/>
          </a:p>
          <a:p>
            <a:pPr lvl="1"/>
            <a:endParaRPr lang="en-US" sz="2800" dirty="0"/>
          </a:p>
          <a:p>
            <a:r>
              <a:rPr lang="en-US" sz="2800" dirty="0"/>
              <a:t>Need to connect with people and cultures to destigmatize accessing mental health wellness </a:t>
            </a:r>
          </a:p>
          <a:p>
            <a:pPr lvl="1"/>
            <a:r>
              <a:rPr lang="en-US" sz="2800" dirty="0" smtClean="0"/>
              <a:t>Newcomer Health Facilitator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9615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A26123-508C-4E87-86E7-885634A1F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996" y="228600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5DD6BF-137D-47EB-86FD-D48AFEE13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996" y="1126485"/>
            <a:ext cx="7729728" cy="3101983"/>
          </a:xfrm>
        </p:spPr>
        <p:txBody>
          <a:bodyPr>
            <a:noAutofit/>
          </a:bodyPr>
          <a:lstStyle/>
          <a:p>
            <a:r>
              <a:rPr lang="en-CA" sz="2800" dirty="0" smtClean="0"/>
              <a:t>SPEC</a:t>
            </a:r>
            <a:endParaRPr lang="en-CA" sz="2800" dirty="0"/>
          </a:p>
          <a:p>
            <a:r>
              <a:rPr lang="en-CA" sz="2800" dirty="0"/>
              <a:t>Adult Learning Centre</a:t>
            </a:r>
          </a:p>
          <a:p>
            <a:r>
              <a:rPr lang="en-CA" sz="2800" dirty="0"/>
              <a:t>South Shore Medical Clinic</a:t>
            </a:r>
          </a:p>
          <a:p>
            <a:r>
              <a:rPr lang="en-CA" sz="2800" dirty="0"/>
              <a:t>Translators, drivers, </a:t>
            </a:r>
            <a:r>
              <a:rPr lang="en-CA" sz="2800" dirty="0" smtClean="0"/>
              <a:t>participants</a:t>
            </a:r>
          </a:p>
          <a:p>
            <a:r>
              <a:rPr lang="en-CA" sz="2800" dirty="0" smtClean="0"/>
              <a:t>Local Advisory Council</a:t>
            </a:r>
          </a:p>
          <a:p>
            <a:r>
              <a:rPr lang="en-CA" sz="2800" dirty="0" smtClean="0"/>
              <a:t>Dr. Melanie Reed-</a:t>
            </a:r>
            <a:r>
              <a:rPr lang="en-CA" sz="2800" dirty="0" err="1" smtClean="0"/>
              <a:t>Zuchowski</a:t>
            </a:r>
            <a:r>
              <a:rPr lang="en-CA" sz="2800" dirty="0" smtClean="0"/>
              <a:t> – counsellor</a:t>
            </a:r>
          </a:p>
          <a:p>
            <a:r>
              <a:rPr lang="en-CA" sz="2800" dirty="0" smtClean="0"/>
              <a:t>Dr. Bob Johnston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xmlns="" val="2014494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94113" y="181387"/>
            <a:ext cx="5943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solidFill>
                  <a:srgbClr val="FF0000"/>
                </a:solidFill>
              </a:rPr>
              <a:t>Getting Started – the collaboration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604057" y="1406237"/>
            <a:ext cx="11316394" cy="5061065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Dr. Kadima arrives at the South Shore Clinic in Brooks</a:t>
            </a:r>
          </a:p>
          <a:p>
            <a:pPr lvl="1"/>
            <a:r>
              <a:rPr lang="en-US" sz="2600" dirty="0"/>
              <a:t>Noted seemingly high number of immigrant individuals potentially with </a:t>
            </a:r>
            <a:r>
              <a:rPr lang="en-US" sz="2600" dirty="0" smtClean="0"/>
              <a:t>PTSD</a:t>
            </a:r>
          </a:p>
          <a:p>
            <a:pPr lvl="1"/>
            <a:endParaRPr lang="en-US" sz="2600" dirty="0"/>
          </a:p>
          <a:p>
            <a:pPr lvl="0"/>
            <a:r>
              <a:rPr lang="en-US" sz="2800" dirty="0"/>
              <a:t>Ahmed Kassem from Global Village and Dr. Kadima </a:t>
            </a:r>
            <a:r>
              <a:rPr lang="en-US" sz="2800" dirty="0" smtClean="0"/>
              <a:t>approached </a:t>
            </a:r>
            <a:r>
              <a:rPr lang="en-US" sz="2800" dirty="0"/>
              <a:t>the college for interest in collaborative </a:t>
            </a:r>
            <a:r>
              <a:rPr lang="en-US" sz="2800" dirty="0" smtClean="0"/>
              <a:t>research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Dr. Nicole Burnett, Donna Wood and Dr. Elizabeth Pennefather-O’Brien from Medicine Hat College Main Campus worked with Dr. Kadima and Ahmed Kassem on a proposal for research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1" y="138676"/>
            <a:ext cx="1115665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3026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78" y="162098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977" y="1072342"/>
            <a:ext cx="11625350" cy="5503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This research project </a:t>
            </a:r>
            <a:r>
              <a:rPr lang="en-US" sz="2800" dirty="0" smtClean="0"/>
              <a:t>focused </a:t>
            </a:r>
            <a:r>
              <a:rPr lang="en-US" sz="2800" dirty="0"/>
              <a:t>on the incidence of </a:t>
            </a:r>
            <a:r>
              <a:rPr lang="en-US" sz="2800" dirty="0" smtClean="0"/>
              <a:t>(</a:t>
            </a:r>
            <a:r>
              <a:rPr lang="en-US" sz="2800" dirty="0"/>
              <a:t>PTSD) in the rural immigrant population in Brooks and </a:t>
            </a:r>
            <a:r>
              <a:rPr lang="en-US" sz="2800" dirty="0" smtClean="0"/>
              <a:t>Newell County. </a:t>
            </a:r>
            <a:r>
              <a:rPr lang="en-US" sz="2800" dirty="0"/>
              <a:t>The objectives </a:t>
            </a:r>
            <a:r>
              <a:rPr lang="en-US" sz="2800" dirty="0" smtClean="0"/>
              <a:t>included:</a:t>
            </a:r>
            <a:endParaRPr lang="en-US" sz="2800" dirty="0"/>
          </a:p>
          <a:p>
            <a:pPr marL="228600" lvl="1" indent="0">
              <a:buNone/>
            </a:pPr>
            <a:r>
              <a:rPr lang="en-US" sz="2800" dirty="0" smtClean="0"/>
              <a:t>1. Describing </a:t>
            </a:r>
            <a:r>
              <a:rPr lang="en-US" sz="2800" dirty="0"/>
              <a:t>the diversity of the immigrant population in rural southern </a:t>
            </a:r>
            <a:r>
              <a:rPr lang="en-US" sz="2800" dirty="0" smtClean="0"/>
              <a:t>Alberta</a:t>
            </a:r>
          </a:p>
          <a:p>
            <a:pPr marL="742950" lvl="1" indent="-514350">
              <a:buAutoNum type="arabicPeriod"/>
            </a:pPr>
            <a:endParaRPr lang="en-US" sz="2800" dirty="0"/>
          </a:p>
          <a:p>
            <a:pPr marL="228600" lvl="1" indent="0">
              <a:buNone/>
            </a:pPr>
            <a:r>
              <a:rPr lang="en-US" sz="2800" dirty="0" smtClean="0"/>
              <a:t>2. Assessing </a:t>
            </a:r>
            <a:r>
              <a:rPr lang="en-US" sz="2800" dirty="0"/>
              <a:t>the prevalence, and severity, of PTSD among the immigrants/refugees in rural southern </a:t>
            </a:r>
            <a:r>
              <a:rPr lang="en-US" sz="2800" dirty="0" smtClean="0"/>
              <a:t>Alberta</a:t>
            </a:r>
          </a:p>
          <a:p>
            <a:pPr marL="2286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r>
              <a:rPr lang="en-US" sz="2800" dirty="0" smtClean="0"/>
              <a:t>3. Identifying </a:t>
            </a:r>
            <a:r>
              <a:rPr lang="en-US" sz="2800" dirty="0"/>
              <a:t>the types of stressful experiences that may have contributed to the </a:t>
            </a:r>
            <a:r>
              <a:rPr lang="en-US" sz="2800" dirty="0">
                <a:solidFill>
                  <a:schemeClr val="tx1"/>
                </a:solidFill>
              </a:rPr>
              <a:t>experience of PTSD </a:t>
            </a:r>
            <a:r>
              <a:rPr lang="en-US" sz="2800" dirty="0"/>
              <a:t>by those immigrants/refugees</a:t>
            </a:r>
          </a:p>
        </p:txBody>
      </p:sp>
    </p:spTree>
    <p:extLst>
      <p:ext uri="{BB962C8B-B14F-4D97-AF65-F5344CB8AC3E}">
        <p14:creationId xmlns:p14="http://schemas.microsoft.com/office/powerpoint/2010/main" xmlns="" val="307112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23" y="234142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1271847"/>
            <a:ext cx="11488189" cy="5336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Demographics</a:t>
            </a:r>
          </a:p>
          <a:p>
            <a:r>
              <a:rPr lang="en-US" sz="2800" dirty="0" smtClean="0"/>
              <a:t>Gender, age, marital status</a:t>
            </a:r>
          </a:p>
          <a:p>
            <a:r>
              <a:rPr lang="en-US" sz="2800" dirty="0" smtClean="0"/>
              <a:t>Language</a:t>
            </a:r>
          </a:p>
          <a:p>
            <a:r>
              <a:rPr lang="en-US" sz="2800" dirty="0" smtClean="0"/>
              <a:t>Immigration Status</a:t>
            </a:r>
          </a:p>
          <a:p>
            <a:r>
              <a:rPr lang="en-US" sz="2800" dirty="0" smtClean="0"/>
              <a:t>Refugee Status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5015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123" y="234142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076" y="1271847"/>
            <a:ext cx="11488189" cy="5336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PTSD Checklist (PCL-5)</a:t>
            </a:r>
          </a:p>
          <a:p>
            <a:pPr lvl="1"/>
            <a:r>
              <a:rPr lang="en-US" sz="2800" dirty="0" smtClean="0"/>
              <a:t>Measures presence of PTSD symptoms outlined in the DSM-5</a:t>
            </a:r>
          </a:p>
          <a:p>
            <a:pPr lvl="1"/>
            <a:r>
              <a:rPr lang="en-US" sz="2800" dirty="0" smtClean="0"/>
              <a:t>20 questions; rated on 4 point Likert scale, increasing in severity</a:t>
            </a:r>
          </a:p>
          <a:p>
            <a:pPr lvl="1"/>
            <a:r>
              <a:rPr lang="en-US" sz="2800" dirty="0" smtClean="0"/>
              <a:t>A score of 33+ indicates presence of PTSD symptoms (max score is 60)</a:t>
            </a:r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2"/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9403350"/>
              </p:ext>
            </p:extLst>
          </p:nvPr>
        </p:nvGraphicFramePr>
        <p:xfrm>
          <a:off x="507076" y="4472248"/>
          <a:ext cx="11197242" cy="207541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4596">
                  <a:extLst>
                    <a:ext uri="{9D8B030D-6E8A-4147-A177-3AD203B41FA5}">
                      <a16:colId xmlns:a16="http://schemas.microsoft.com/office/drawing/2014/main" xmlns="" val="3085866702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xmlns="" val="805778462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xmlns="" val="317569206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xmlns="" val="19306464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xmlns="" val="3006309287"/>
                    </a:ext>
                  </a:extLst>
                </a:gridCol>
                <a:gridCol w="1463039">
                  <a:extLst>
                    <a:ext uri="{9D8B030D-6E8A-4147-A177-3AD203B41FA5}">
                      <a16:colId xmlns:a16="http://schemas.microsoft.com/office/drawing/2014/main" xmlns="" val="864349552"/>
                    </a:ext>
                  </a:extLst>
                </a:gridCol>
              </a:tblGrid>
              <a:tr h="83958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 the past month,</a:t>
                      </a:r>
                      <a:r>
                        <a:rPr lang="en-US" sz="1600" baseline="0" dirty="0" smtClean="0"/>
                        <a:t> how much were you bothered by: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at all (0)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little bit</a:t>
                      </a:r>
                    </a:p>
                    <a:p>
                      <a:r>
                        <a:rPr lang="en-US" sz="1600" dirty="0" smtClean="0"/>
                        <a:t>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Moderately</a:t>
                      </a:r>
                    </a:p>
                    <a:p>
                      <a:r>
                        <a:rPr lang="en-US" sz="1600" dirty="0" smtClean="0"/>
                        <a:t>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Quite a bit</a:t>
                      </a:r>
                      <a:r>
                        <a:rPr lang="en-US" sz="1600" baseline="0" dirty="0" smtClean="0"/>
                        <a:t> (3)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Extremely</a:t>
                      </a:r>
                      <a:r>
                        <a:rPr lang="en-US" sz="1600" baseline="0" dirty="0" smtClean="0"/>
                        <a:t> (4)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21899"/>
                  </a:ext>
                </a:extLst>
              </a:tr>
              <a:tr h="6567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Repeated, disturbing, and unwanted memories of the stressful experience?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604108"/>
                  </a:ext>
                </a:extLst>
              </a:tr>
              <a:tr h="4005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Feeling upset when something reminded you of the stressful experience?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8099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1123" y="3940232"/>
            <a:ext cx="332647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Questions: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67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102" y="260466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261" y="1147156"/>
            <a:ext cx="11288683" cy="530352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2. Life Events Checklist (LEC-5)</a:t>
            </a:r>
          </a:p>
          <a:p>
            <a:pPr lvl="1"/>
            <a:r>
              <a:rPr lang="en-US" sz="2800" dirty="0" smtClean="0"/>
              <a:t>Given alongside the PCL-5</a:t>
            </a:r>
          </a:p>
          <a:p>
            <a:pPr lvl="1"/>
            <a:r>
              <a:rPr lang="en-US" sz="2800" dirty="0" smtClean="0"/>
              <a:t>Assesses frequency of exposure to traumatic events</a:t>
            </a:r>
          </a:p>
          <a:p>
            <a:pPr lvl="1"/>
            <a:r>
              <a:rPr lang="en-US" sz="2800" dirty="0" smtClean="0"/>
              <a:t>E.g., natural disaster, assault, accidents, combat, etc.</a:t>
            </a:r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8802574"/>
              </p:ext>
            </p:extLst>
          </p:nvPr>
        </p:nvGraphicFramePr>
        <p:xfrm>
          <a:off x="523702" y="4375266"/>
          <a:ext cx="11197242" cy="19562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524596">
                  <a:extLst>
                    <a:ext uri="{9D8B030D-6E8A-4147-A177-3AD203B41FA5}">
                      <a16:colId xmlns:a16="http://schemas.microsoft.com/office/drawing/2014/main" xmlns="" val="3085866702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xmlns="" val="805778462"/>
                    </a:ext>
                  </a:extLst>
                </a:gridCol>
                <a:gridCol w="1504604">
                  <a:extLst>
                    <a:ext uri="{9D8B030D-6E8A-4147-A177-3AD203B41FA5}">
                      <a16:colId xmlns:a16="http://schemas.microsoft.com/office/drawing/2014/main" xmlns="" val="317569206"/>
                    </a:ext>
                  </a:extLst>
                </a:gridCol>
                <a:gridCol w="1878676">
                  <a:extLst>
                    <a:ext uri="{9D8B030D-6E8A-4147-A177-3AD203B41FA5}">
                      <a16:colId xmlns:a16="http://schemas.microsoft.com/office/drawing/2014/main" xmlns="" val="1930646409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xmlns="" val="3006309287"/>
                    </a:ext>
                  </a:extLst>
                </a:gridCol>
                <a:gridCol w="1463039">
                  <a:extLst>
                    <a:ext uri="{9D8B030D-6E8A-4147-A177-3AD203B41FA5}">
                      <a16:colId xmlns:a16="http://schemas.microsoft.com/office/drawing/2014/main" xmlns="" val="864349552"/>
                    </a:ext>
                  </a:extLst>
                </a:gridCol>
              </a:tblGrid>
              <a:tr h="72043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Event: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Happened to 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Witnessed 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Learned about it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Part of my job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Doesn’t apply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21899"/>
                  </a:ext>
                </a:extLst>
              </a:tr>
              <a:tr h="65670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Physical</a:t>
                      </a:r>
                      <a:r>
                        <a:rPr lang="en-US" sz="1600" baseline="0" dirty="0" smtClean="0"/>
                        <a:t> Assault (e.g., being attacked, hit, slapped, kicked, beaten up)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604108"/>
                  </a:ext>
                </a:extLst>
              </a:tr>
              <a:tr h="4005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Captivity (e.g., being kidnapped, abducted, held hostage, prisoner of war)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8099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3702" y="3911139"/>
            <a:ext cx="332647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Questions: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129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58" y="159328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Measures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777" y="1037758"/>
            <a:ext cx="114784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3. Culture Shock Questionnaire</a:t>
            </a:r>
          </a:p>
          <a:p>
            <a:pPr lvl="1"/>
            <a:r>
              <a:rPr lang="en-US" sz="2800" dirty="0" smtClean="0"/>
              <a:t>Assess issues frequently experienced when integrating into a new culture</a:t>
            </a:r>
          </a:p>
          <a:p>
            <a:pPr lvl="1"/>
            <a:r>
              <a:rPr lang="en-US" sz="2800" dirty="0" smtClean="0"/>
              <a:t>7 questions; rated in severity from 0-2points </a:t>
            </a:r>
          </a:p>
          <a:p>
            <a:pPr lvl="1"/>
            <a:r>
              <a:rPr lang="en-US" sz="2800" dirty="0" smtClean="0"/>
              <a:t>Rating of 7+ indicates presence of culture shock (Max Score 14)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1123" y="3940232"/>
            <a:ext cx="3326477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Questions: 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2830291"/>
              </p:ext>
            </p:extLst>
          </p:nvPr>
        </p:nvGraphicFramePr>
        <p:xfrm>
          <a:off x="331123" y="4463936"/>
          <a:ext cx="11040689" cy="20414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29350">
                  <a:extLst>
                    <a:ext uri="{9D8B030D-6E8A-4147-A177-3AD203B41FA5}">
                      <a16:colId xmlns:a16="http://schemas.microsoft.com/office/drawing/2014/main" xmlns="" val="3085866702"/>
                    </a:ext>
                  </a:extLst>
                </a:gridCol>
                <a:gridCol w="2078182">
                  <a:extLst>
                    <a:ext uri="{9D8B030D-6E8A-4147-A177-3AD203B41FA5}">
                      <a16:colId xmlns:a16="http://schemas.microsoft.com/office/drawing/2014/main" xmlns="" val="805778462"/>
                    </a:ext>
                  </a:extLst>
                </a:gridCol>
                <a:gridCol w="1571105">
                  <a:extLst>
                    <a:ext uri="{9D8B030D-6E8A-4147-A177-3AD203B41FA5}">
                      <a16:colId xmlns:a16="http://schemas.microsoft.com/office/drawing/2014/main" xmlns="" val="317569206"/>
                    </a:ext>
                  </a:extLst>
                </a:gridCol>
                <a:gridCol w="1862052">
                  <a:extLst>
                    <a:ext uri="{9D8B030D-6E8A-4147-A177-3AD203B41FA5}">
                      <a16:colId xmlns:a16="http://schemas.microsoft.com/office/drawing/2014/main" xmlns="" val="1930646409"/>
                    </a:ext>
                  </a:extLst>
                </a:gridCol>
              </a:tblGrid>
              <a:tr h="8205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Since you have moved to the Brooks regions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Most of the Time 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Occasionally</a:t>
                      </a:r>
                      <a:r>
                        <a:rPr lang="en-US" sz="1600" baseline="0" dirty="0" smtClean="0"/>
                        <a:t> (1)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Not at all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r>
                        <a:rPr lang="en-US" sz="1600" baseline="0" dirty="0" smtClean="0"/>
                        <a:t>(0)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921899"/>
                  </a:ext>
                </a:extLst>
              </a:tr>
              <a:tr h="6418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Do you feel generally accepted by the local people?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604108"/>
                  </a:ext>
                </a:extLst>
              </a:tr>
              <a:tr h="5659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Feeling upset when something reminded you of the stressful experience?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80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11111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EE7EB5-3725-422D-8FA6-32EEE17D1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1" y="210376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Procedure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526D7-2D68-453A-990C-DB8A16517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571" y="1180408"/>
            <a:ext cx="11529753" cy="5353396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Proposal </a:t>
            </a:r>
            <a:r>
              <a:rPr lang="en-CA" sz="2400" dirty="0"/>
              <a:t>reviewed and approved by Medicine Hat College’s Research Ethics Board in September </a:t>
            </a:r>
            <a:r>
              <a:rPr lang="en-CA" sz="2400" dirty="0" smtClean="0"/>
              <a:t>2017</a:t>
            </a:r>
          </a:p>
          <a:p>
            <a:endParaRPr lang="en-CA" sz="2400" dirty="0"/>
          </a:p>
          <a:p>
            <a:r>
              <a:rPr lang="en-CA" sz="2400" dirty="0"/>
              <a:t>Received internal research grant of $10,000.00 from Medicine Hat College</a:t>
            </a:r>
          </a:p>
          <a:p>
            <a:endParaRPr lang="en-CA" sz="2400" dirty="0" smtClean="0"/>
          </a:p>
          <a:p>
            <a:r>
              <a:rPr lang="en-CA" sz="2400" dirty="0" smtClean="0"/>
              <a:t>Recruitment </a:t>
            </a:r>
            <a:r>
              <a:rPr lang="en-CA" sz="2400" dirty="0"/>
              <a:t>was through posters and word of </a:t>
            </a:r>
            <a:r>
              <a:rPr lang="en-CA" sz="2400" dirty="0" smtClean="0"/>
              <a:t>mouth</a:t>
            </a:r>
          </a:p>
          <a:p>
            <a:endParaRPr lang="en-CA" sz="2400" dirty="0"/>
          </a:p>
          <a:p>
            <a:r>
              <a:rPr lang="en-CA" sz="2400" dirty="0" smtClean="0"/>
              <a:t>Data collected via face-to-face interviews in Brooks community spaces</a:t>
            </a:r>
          </a:p>
          <a:p>
            <a:pPr lvl="1"/>
            <a:r>
              <a:rPr lang="en-CA" sz="2200" dirty="0" smtClean="0"/>
              <a:t>Translators provided</a:t>
            </a:r>
          </a:p>
          <a:p>
            <a:pPr lvl="1"/>
            <a:r>
              <a:rPr lang="en-CA" sz="2200" dirty="0" smtClean="0"/>
              <a:t>Counsellors available on site</a:t>
            </a:r>
          </a:p>
          <a:p>
            <a:endParaRPr lang="en-CA" sz="2400" dirty="0"/>
          </a:p>
          <a:p>
            <a:endParaRPr lang="en-CA" sz="2400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3763730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366" y="133004"/>
            <a:ext cx="6096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Results: Demographics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366" y="980902"/>
            <a:ext cx="11674212" cy="560277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 = 189 (110 males, 59 females); Refugees</a:t>
            </a:r>
            <a:r>
              <a:rPr lang="en-US" sz="3000" dirty="0"/>
              <a:t>, n = </a:t>
            </a:r>
            <a:r>
              <a:rPr lang="en-US" sz="3000" dirty="0" smtClean="0"/>
              <a:t>113</a:t>
            </a:r>
          </a:p>
          <a:p>
            <a:pPr lvl="1"/>
            <a:r>
              <a:rPr lang="en-US" sz="2600" dirty="0"/>
              <a:t>Data collected from 192 participants</a:t>
            </a:r>
          </a:p>
          <a:p>
            <a:pPr lvl="2"/>
            <a:r>
              <a:rPr lang="en-US" sz="2800" dirty="0"/>
              <a:t>3 cases removed due to missing data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PTSD, n = 120 cases</a:t>
            </a:r>
          </a:p>
          <a:p>
            <a:pPr lvl="1"/>
            <a:r>
              <a:rPr lang="en-US" sz="2800" dirty="0" smtClean="0"/>
              <a:t> average PTSD score </a:t>
            </a:r>
            <a:r>
              <a:rPr lang="en-US" sz="2800" i="1" dirty="0" smtClean="0"/>
              <a:t>M</a:t>
            </a:r>
            <a:r>
              <a:rPr lang="en-US" sz="2800" dirty="0" smtClean="0"/>
              <a:t> = 44.20, </a:t>
            </a:r>
            <a:r>
              <a:rPr lang="en-US" sz="2800" i="1" dirty="0" smtClean="0"/>
              <a:t>SD</a:t>
            </a:r>
            <a:r>
              <a:rPr lang="en-US" sz="2800" dirty="0" smtClean="0"/>
              <a:t> = 29.82 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Culture Shock, n = 100</a:t>
            </a:r>
          </a:p>
          <a:p>
            <a:pPr lvl="1"/>
            <a:r>
              <a:rPr lang="en-US" sz="2800" dirty="0" smtClean="0"/>
              <a:t>Average score </a:t>
            </a:r>
            <a:r>
              <a:rPr lang="en-US" sz="2800" i="1" dirty="0" smtClean="0"/>
              <a:t>M = </a:t>
            </a:r>
            <a:r>
              <a:rPr lang="en-US" sz="2800" dirty="0" smtClean="0"/>
              <a:t> 7.04, </a:t>
            </a:r>
            <a:r>
              <a:rPr lang="en-US" sz="2800" i="1" dirty="0" smtClean="0"/>
              <a:t>SD</a:t>
            </a:r>
            <a:r>
              <a:rPr lang="en-US" sz="2800" dirty="0" smtClean="0"/>
              <a:t> = 3.04</a:t>
            </a:r>
          </a:p>
          <a:p>
            <a:pPr lvl="1"/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1617127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109</TotalTime>
  <Words>942</Words>
  <Application>Microsoft Office PowerPoint</Application>
  <PresentationFormat>Custom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Parcel</vt:lpstr>
      <vt:lpstr>Incidence of Post-Traumatic Stress Disorder in the Rural Southern Alberta Immigrant Population with a Focus on Brooks and County of Newell</vt:lpstr>
      <vt:lpstr>Getting Started – the collaboration</vt:lpstr>
      <vt:lpstr>The Study</vt:lpstr>
      <vt:lpstr>Measures</vt:lpstr>
      <vt:lpstr>Measures</vt:lpstr>
      <vt:lpstr>Measures</vt:lpstr>
      <vt:lpstr>Measures</vt:lpstr>
      <vt:lpstr>Procedure</vt:lpstr>
      <vt:lpstr>Results: Demographics</vt:lpstr>
      <vt:lpstr>Results: Demographics</vt:lpstr>
      <vt:lpstr>Results: PTSD</vt:lpstr>
      <vt:lpstr>Results: PTSD</vt:lpstr>
      <vt:lpstr>Results: Culture shock</vt:lpstr>
      <vt:lpstr>Results: Culture Shock</vt:lpstr>
      <vt:lpstr>Results: Exposure to Trauma</vt:lpstr>
      <vt:lpstr>Results: Exposure to Trauma</vt:lpstr>
      <vt:lpstr>Conclusions</vt:lpstr>
      <vt:lpstr>What next?</vt:lpstr>
      <vt:lpstr>Acknowledgements</vt:lpstr>
    </vt:vector>
  </TitlesOfParts>
  <Company>Medicine Hat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Post-Traumatic Stress Disorder in the Rural Southern Alberta Immigrant Population with a Focus on Brooks and County of Newell</dc:title>
  <dc:creator>Andrea Burnett</dc:creator>
  <cp:lastModifiedBy>Reg</cp:lastModifiedBy>
  <cp:revision>16</cp:revision>
  <cp:lastPrinted>2018-11-13T17:39:28Z</cp:lastPrinted>
  <dcterms:created xsi:type="dcterms:W3CDTF">2018-11-13T15:53:14Z</dcterms:created>
  <dcterms:modified xsi:type="dcterms:W3CDTF">2018-11-28T05:21:32Z</dcterms:modified>
</cp:coreProperties>
</file>